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120" r:id="rId2"/>
    <p:sldId id="2121" r:id="rId3"/>
    <p:sldId id="2122" r:id="rId4"/>
    <p:sldId id="2113" r:id="rId5"/>
    <p:sldId id="2119" r:id="rId6"/>
    <p:sldId id="2129" r:id="rId7"/>
    <p:sldId id="2130" r:id="rId8"/>
    <p:sldId id="2125" r:id="rId9"/>
    <p:sldId id="2126" r:id="rId10"/>
    <p:sldId id="2123" r:id="rId11"/>
    <p:sldId id="2127" r:id="rId12"/>
    <p:sldId id="2128" r:id="rId13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20" y="-104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AutoNum type="alphaUcPeriod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Burns near Fort McMurray seen as red/orange colors</a:t>
            </a:r>
          </a:p>
          <a:p>
            <a:pPr marL="0" indent="0">
              <a:buNone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B &amp; C. Multiple passes of the Peace-Athabasca Delta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AutoNum type="alphaUcPeriod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Images of the Slave River from the Fort Smith area (A) all the way to the Slave River Delta/Fort Resolution area (B)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A &amp; B. Slave River Delta/Fort Resolution area (panel B has been flipped 180 degrees to align the composite)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PLAN_1140_v02. Changes to V1: matched lines to P-band lines in 1121_v01.</a:t>
            </a:r>
            <a:endParaRPr lang="en-US" sz="1200" dirty="0" smtClean="0">
              <a:latin typeface="Arial" charset="0"/>
              <a:ea typeface="Calibri" charset="0"/>
            </a:endParaRP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\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UAVSAR Campaign</a:t>
            </a:r>
            <a:r>
              <a:rPr lang="en-US" sz="1000" baseline="0" dirty="0" smtClean="0"/>
              <a:t> #1/June</a:t>
            </a:r>
            <a:r>
              <a:rPr lang="en-US" sz="1000" dirty="0" smtClean="0"/>
              <a:t>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uavsar.jpl.nasa.gov/cgi-bin/report.pl?planID=PLAN_1120_v01%23summar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13 June 2017 (DOY  164) </a:t>
            </a:r>
          </a:p>
          <a:p>
            <a:pPr eaLnBrk="1" hangingPunct="1"/>
            <a:r>
              <a:rPr lang="en-US" sz="2400" b="1" dirty="0" smtClean="0"/>
              <a:t>UAVSAR: Palmdale – Yellowknife Transit</a:t>
            </a:r>
            <a:endParaRPr lang="en-US" sz="1000" b="1" dirty="0" smtClean="0"/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DELT_18035_004_1706132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548605" y="186884"/>
            <a:ext cx="1143000" cy="10050353"/>
          </a:xfrm>
          <a:prstGeom prst="rect">
            <a:avLst/>
          </a:prstGeom>
        </p:spPr>
      </p:pic>
      <p:pic>
        <p:nvPicPr>
          <p:cNvPr id="3" name="Picture 2" descr="PADELT_36000_003_1706132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552585" y="-1041232"/>
            <a:ext cx="1143000" cy="10058313"/>
          </a:xfrm>
          <a:prstGeom prst="rect">
            <a:avLst/>
          </a:prstGeom>
        </p:spPr>
      </p:pic>
      <p:pic>
        <p:nvPicPr>
          <p:cNvPr id="2" name="Picture 1" descr="FTMACM_02111_102_1706132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81424" y="-694207"/>
            <a:ext cx="1143000" cy="691599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13 June 2017/DOY 164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Palmdale – Yellowknife Transit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5616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UAVSAR Quick</a:t>
            </a:r>
            <a:r>
              <a:rPr lang="en-US" sz="1800" dirty="0"/>
              <a:t>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marL="342900" indent="-342900" algn="l">
              <a:spcAft>
                <a:spcPts val="0"/>
              </a:spcAft>
              <a:buAutoNum type="alphaUcPeriod"/>
            </a:pPr>
            <a:r>
              <a:rPr lang="en-US" sz="1600" dirty="0" smtClean="0">
                <a:ea typeface="Calibri" charset="0"/>
              </a:rPr>
              <a:t>Line </a:t>
            </a:r>
            <a:r>
              <a:rPr lang="en-US" sz="1600" dirty="0">
                <a:ea typeface="Calibri" charset="0"/>
              </a:rPr>
              <a:t>1, ID </a:t>
            </a:r>
            <a:r>
              <a:rPr lang="en-US" sz="1600" dirty="0"/>
              <a:t>02111</a:t>
            </a:r>
            <a:r>
              <a:rPr lang="en-US" sz="1600" dirty="0">
                <a:ea typeface="Calibri" charset="0"/>
              </a:rPr>
              <a:t>: Fort </a:t>
            </a:r>
            <a:r>
              <a:rPr lang="en-US" sz="1600" dirty="0" smtClean="0">
                <a:ea typeface="Calibri" charset="0"/>
              </a:rPr>
              <a:t>McMurray</a:t>
            </a:r>
          </a:p>
          <a:p>
            <a:pPr marL="342900" indent="-342900" algn="l">
              <a:spcAft>
                <a:spcPts val="0"/>
              </a:spcAft>
              <a:buAutoNum type="alphaUcPeriod"/>
            </a:pPr>
            <a:r>
              <a:rPr lang="en-US" sz="1600" dirty="0" smtClean="0">
                <a:ea typeface="Calibri" charset="0"/>
              </a:rPr>
              <a:t>Line </a:t>
            </a:r>
            <a:r>
              <a:rPr lang="en-US" sz="1600" dirty="0">
                <a:ea typeface="Calibri" charset="0"/>
              </a:rPr>
              <a:t>2, ID </a:t>
            </a:r>
            <a:r>
              <a:rPr lang="en-US" sz="1600" dirty="0"/>
              <a:t>36000</a:t>
            </a:r>
            <a:r>
              <a:rPr lang="en-US" sz="1600" dirty="0">
                <a:ea typeface="Calibri" charset="0"/>
              </a:rPr>
              <a:t>: PAD </a:t>
            </a:r>
            <a:r>
              <a:rPr lang="en-US" sz="1600" dirty="0" smtClean="0">
                <a:ea typeface="Calibri" charset="0"/>
              </a:rPr>
              <a:t>1</a:t>
            </a:r>
          </a:p>
          <a:p>
            <a:pPr marL="342900" indent="-342900" algn="l">
              <a:spcAft>
                <a:spcPts val="0"/>
              </a:spcAft>
              <a:buAutoNum type="alphaUcPeriod"/>
            </a:pPr>
            <a:r>
              <a:rPr lang="en-US" sz="1600" dirty="0" smtClean="0">
                <a:ea typeface="Calibri" charset="0"/>
              </a:rPr>
              <a:t>Line </a:t>
            </a:r>
            <a:r>
              <a:rPr lang="en-US" sz="1600" dirty="0">
                <a:ea typeface="Calibri" charset="0"/>
              </a:rPr>
              <a:t>3, ID </a:t>
            </a:r>
            <a:r>
              <a:rPr lang="en-US" sz="1600" dirty="0"/>
              <a:t>18035</a:t>
            </a:r>
            <a:r>
              <a:rPr lang="en-US" sz="1600" dirty="0">
                <a:ea typeface="Calibri" charset="0"/>
              </a:rPr>
              <a:t>: PAD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0602" y="968152"/>
            <a:ext cx="1673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Ian Tan,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01416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4255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928" y="464056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3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SMITH_33410_006_170613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052994" y="-1541642"/>
            <a:ext cx="1143000" cy="11059133"/>
          </a:xfrm>
          <a:prstGeom prst="rect">
            <a:avLst/>
          </a:prstGeom>
        </p:spPr>
      </p:pic>
      <p:pic>
        <p:nvPicPr>
          <p:cNvPr id="2" name="Picture 1" descr="FSMITH_32911_005_1706132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11217" y="585128"/>
            <a:ext cx="1143000" cy="4375575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13 June 2017/DOY 164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Palmdale – Yellowknife Transit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0602" y="968152"/>
            <a:ext cx="1673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Ian Tan,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01416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4255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928" y="968152"/>
            <a:ext cx="5616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UAVSAR Quick</a:t>
            </a:r>
            <a:r>
              <a:rPr lang="en-US" sz="1800" dirty="0"/>
              <a:t>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marL="342900" indent="-342900" algn="l">
              <a:spcAft>
                <a:spcPts val="0"/>
              </a:spcAft>
              <a:buFont typeface="+mj-lt"/>
              <a:buAutoNum type="alphaUcPeriod"/>
            </a:pPr>
            <a:r>
              <a:rPr lang="en-US" sz="1600" dirty="0">
                <a:ea typeface="Calibri" charset="0"/>
              </a:rPr>
              <a:t>Line 4, ID </a:t>
            </a:r>
            <a:r>
              <a:rPr lang="en-US" sz="1600" dirty="0"/>
              <a:t>32911</a:t>
            </a:r>
            <a:r>
              <a:rPr lang="en-US" sz="1600" dirty="0">
                <a:ea typeface="Calibri" charset="0"/>
              </a:rPr>
              <a:t>: Fort Smith 1</a:t>
            </a:r>
          </a:p>
          <a:p>
            <a:pPr marL="342900" indent="-342900" algn="l">
              <a:spcAft>
                <a:spcPts val="0"/>
              </a:spcAft>
              <a:buFont typeface="+mj-lt"/>
              <a:buAutoNum type="alphaUcPeriod"/>
            </a:pPr>
            <a:r>
              <a:rPr lang="en-US" sz="1600" dirty="0">
                <a:ea typeface="Calibri" charset="0"/>
              </a:rPr>
              <a:t>Line 5, ID </a:t>
            </a:r>
            <a:r>
              <a:rPr lang="en-US" sz="1600" dirty="0"/>
              <a:t>33410</a:t>
            </a:r>
            <a:r>
              <a:rPr lang="en-US" sz="1600" dirty="0">
                <a:ea typeface="Calibri" charset="0"/>
              </a:rPr>
              <a:t>: Fort Smith 2</a:t>
            </a:r>
          </a:p>
        </p:txBody>
      </p:sp>
    </p:spTree>
    <p:extLst>
      <p:ext uri="{BB962C8B-B14F-4D97-AF65-F5344CB8AC3E}">
        <p14:creationId xmlns:p14="http://schemas.microsoft.com/office/powerpoint/2010/main" val="275383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TRESO_23404_008_1706140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19999" y="591520"/>
            <a:ext cx="1828800" cy="8049267"/>
          </a:xfrm>
          <a:prstGeom prst="rect">
            <a:avLst/>
          </a:prstGeom>
        </p:spPr>
      </p:pic>
      <p:pic>
        <p:nvPicPr>
          <p:cNvPr id="2" name="Picture 1" descr="FTRESO_05530_007_1706140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23290" y="-1139581"/>
            <a:ext cx="1828800" cy="8060491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13 June 2017/DOY 164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Palmdale – Yellowknife Transit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0602" y="968152"/>
            <a:ext cx="1673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Ian Tan,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8869" y="1976264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103" y="3742184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928" y="968152"/>
            <a:ext cx="5616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UAVSAR Quick</a:t>
            </a:r>
            <a:r>
              <a:rPr lang="en-US" sz="1800" dirty="0"/>
              <a:t>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marL="342900" indent="-342900" algn="l">
              <a:spcAft>
                <a:spcPts val="0"/>
              </a:spcAft>
              <a:buFont typeface="+mj-lt"/>
              <a:buAutoNum type="alphaUcPeriod"/>
            </a:pPr>
            <a:r>
              <a:rPr lang="en-US" sz="1600" dirty="0">
                <a:ea typeface="Calibri" charset="0"/>
              </a:rPr>
              <a:t>Line 6, ID </a:t>
            </a:r>
            <a:r>
              <a:rPr lang="en-US" sz="1600" dirty="0"/>
              <a:t>05530</a:t>
            </a:r>
            <a:r>
              <a:rPr lang="en-US" sz="1600" dirty="0">
                <a:ea typeface="Calibri" charset="0"/>
              </a:rPr>
              <a:t>: Fort Resolution 1</a:t>
            </a:r>
          </a:p>
          <a:p>
            <a:pPr marL="342900" indent="-342900" algn="l">
              <a:spcAft>
                <a:spcPts val="0"/>
              </a:spcAft>
              <a:buFont typeface="+mj-lt"/>
              <a:buAutoNum type="alphaUcPeriod"/>
            </a:pPr>
            <a:r>
              <a:rPr lang="en-US" sz="1600" dirty="0">
                <a:ea typeface="Calibri" charset="0"/>
              </a:rPr>
              <a:t>Line 7, ID 23404: Fort Resolution 2</a:t>
            </a:r>
          </a:p>
        </p:txBody>
      </p:sp>
    </p:spTree>
    <p:extLst>
      <p:ext uri="{BB962C8B-B14F-4D97-AF65-F5344CB8AC3E}">
        <p14:creationId xmlns:p14="http://schemas.microsoft.com/office/powerpoint/2010/main" val="275383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6144"/>
            <a:ext cx="8686800" cy="5147099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13 June </a:t>
            </a:r>
            <a:r>
              <a:rPr lang="en-US" dirty="0">
                <a:solidFill>
                  <a:schemeClr val="accent2"/>
                </a:solidFill>
              </a:rPr>
              <a:t>2017/DOY </a:t>
            </a:r>
            <a:r>
              <a:rPr lang="en-US" dirty="0" smtClean="0">
                <a:solidFill>
                  <a:schemeClr val="accent2"/>
                </a:solidFill>
              </a:rPr>
              <a:t>164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Palmdale – Yellowknife Transit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r>
              <a:rPr lang="en-US" sz="1800" b="1" dirty="0"/>
              <a:t>C-20A </a:t>
            </a:r>
            <a:r>
              <a:rPr lang="en-US" sz="1800" b="1" dirty="0" smtClean="0"/>
              <a:t>(N30502) UAVSAR </a:t>
            </a:r>
            <a:r>
              <a:rPr lang="en-US" sz="1800" b="1" dirty="0"/>
              <a:t>ABoVE CAMPAIGN (CANADA / ALASKA)</a:t>
            </a:r>
            <a:r>
              <a:rPr lang="en-US" sz="1800" b="1" i="1" dirty="0"/>
              <a:t> </a:t>
            </a:r>
            <a:endParaRPr lang="en-US" sz="1800" dirty="0" smtClean="0"/>
          </a:p>
          <a:p>
            <a:r>
              <a:rPr lang="en-US" sz="1800" dirty="0" smtClean="0"/>
              <a:t>REPORT </a:t>
            </a:r>
            <a:r>
              <a:rPr lang="en-US" sz="1800" dirty="0"/>
              <a:t>DATE:  </a:t>
            </a:r>
            <a:r>
              <a:rPr lang="en-US" sz="1800" dirty="0" smtClean="0"/>
              <a:t>13 June 2017</a:t>
            </a:r>
            <a:endParaRPr lang="en-US" sz="1800" dirty="0"/>
          </a:p>
          <a:p>
            <a:r>
              <a:rPr lang="en-US" sz="1800" dirty="0"/>
              <a:t>Current Status of Aircraft: 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/>
              <a:t>Current Status of SAR:  </a:t>
            </a:r>
            <a:r>
              <a:rPr lang="en-US" sz="1800" dirty="0" smtClean="0"/>
              <a:t>	</a:t>
            </a:r>
            <a:r>
              <a:rPr lang="en-US" sz="1800" b="1" dirty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/>
              <a:t>Current Status of PPA: 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/>
              <a:t>Current Deployment Location:  </a:t>
            </a:r>
            <a:r>
              <a:rPr lang="en-US" sz="1800" dirty="0" smtClean="0"/>
              <a:t>Yellowknife NT (CYZF)</a:t>
            </a:r>
          </a:p>
          <a:p>
            <a:r>
              <a:rPr lang="en-US" sz="1800" dirty="0" smtClean="0"/>
              <a:t>Crew:  </a:t>
            </a:r>
            <a:r>
              <a:rPr lang="en-US" sz="1800" dirty="0"/>
              <a:t>Asher, Barry, Meza, Salazar, Griffith, Choi, Miller, Moreno, Tan, McGrath</a:t>
            </a:r>
            <a:endParaRPr lang="en-US" sz="1800" dirty="0" smtClean="0">
              <a:solidFill>
                <a:prstClr val="black"/>
              </a:solidFill>
            </a:endParaRP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Coordinator: N </a:t>
            </a:r>
            <a:r>
              <a:rPr lang="en-US" sz="1800" dirty="0" smtClean="0">
                <a:latin typeface="Arial" charset="0"/>
                <a:ea typeface="Calibri" charset="0"/>
              </a:rPr>
              <a:t>Pinto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Lead: M </a:t>
            </a:r>
            <a:r>
              <a:rPr lang="en-US" sz="1800" dirty="0" err="1" smtClean="0">
                <a:latin typeface="Arial" charset="0"/>
                <a:ea typeface="Calibri" charset="0"/>
              </a:rPr>
              <a:t>Moghaddam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r>
              <a:rPr lang="en-US" sz="1800" dirty="0" smtClean="0">
                <a:latin typeface="Arial" charset="0"/>
                <a:ea typeface="Calibri" charset="0"/>
              </a:rPr>
              <a:t>Project </a:t>
            </a:r>
            <a:r>
              <a:rPr lang="en-US" sz="1800" dirty="0">
                <a:latin typeface="Arial" charset="0"/>
                <a:ea typeface="Calibri" charset="0"/>
              </a:rPr>
              <a:t>Manager: Y Lou</a:t>
            </a:r>
          </a:p>
          <a:p>
            <a:endParaRPr lang="en-US" sz="1800" dirty="0"/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27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6144"/>
            <a:ext cx="8686800" cy="5147099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13 June 2017/DOY 164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Palmdale – Yellowknife Transit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968152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  <a:endParaRPr lang="en-US" sz="1800" u="sng" dirty="0" smtClean="0"/>
          </a:p>
          <a:p>
            <a:r>
              <a:rPr lang="en-US" sz="1800" dirty="0" smtClean="0"/>
              <a:t>Transit </a:t>
            </a:r>
            <a:r>
              <a:rPr lang="en-US" sz="1800" dirty="0"/>
              <a:t>+ Science Flight – Palmdale (KPMD) to Yellowknife (CYZF) – 5.7 </a:t>
            </a:r>
            <a:r>
              <a:rPr lang="en-US" sz="1800" dirty="0" err="1" smtClean="0"/>
              <a:t>hrs</a:t>
            </a:r>
            <a:endParaRPr lang="en-US" sz="1800" dirty="0"/>
          </a:p>
          <a:p>
            <a:r>
              <a:rPr lang="en-US" sz="1800" dirty="0"/>
              <a:t>Great flight</a:t>
            </a:r>
          </a:p>
          <a:p>
            <a:r>
              <a:rPr lang="en-US" sz="1800" dirty="0"/>
              <a:t>Collected 7 of 7 data lines</a:t>
            </a:r>
          </a:p>
          <a:p>
            <a:r>
              <a:rPr lang="en-US" sz="1800" dirty="0"/>
              <a:t>Ft. </a:t>
            </a:r>
            <a:r>
              <a:rPr lang="en-US" sz="1800" dirty="0" smtClean="0"/>
              <a:t>McMurray, Peace-Athabasca Delta, Ft</a:t>
            </a:r>
            <a:r>
              <a:rPr lang="en-US" sz="1800" dirty="0"/>
              <a:t>. Smith</a:t>
            </a:r>
          </a:p>
          <a:p>
            <a:r>
              <a:rPr lang="en-US" sz="1800" dirty="0"/>
              <a:t>Flight Plan – </a:t>
            </a:r>
            <a:r>
              <a:rPr lang="en-US" sz="1800" dirty="0" smtClean="0"/>
              <a:t>1134v02</a:t>
            </a:r>
          </a:p>
          <a:p>
            <a:r>
              <a:rPr lang="en-US" sz="1800" dirty="0" smtClean="0"/>
              <a:t>Flight</a:t>
            </a:r>
            <a:r>
              <a:rPr lang="en-US" sz="1800" dirty="0"/>
              <a:t>, which was delayed by one day from the original 12 June 2017 plan, was successful. The first line had a radar </a:t>
            </a:r>
            <a:r>
              <a:rPr lang="en-US" sz="1800" dirty="0" err="1"/>
              <a:t>flatline</a:t>
            </a:r>
            <a:r>
              <a:rPr lang="en-US" sz="1800" dirty="0"/>
              <a:t>, which may have been rescued. But we won’t know until we see the </a:t>
            </a:r>
            <a:r>
              <a:rPr lang="en-US" sz="1800" dirty="0" err="1"/>
              <a:t>quickbooks</a:t>
            </a:r>
            <a:r>
              <a:rPr lang="en-US" sz="1800" dirty="0"/>
              <a:t> later this </a:t>
            </a:r>
            <a:r>
              <a:rPr lang="en-US" sz="1800" dirty="0" smtClean="0"/>
              <a:t>week.</a:t>
            </a:r>
          </a:p>
          <a:p>
            <a:r>
              <a:rPr lang="en-US" sz="1800" dirty="0" smtClean="0"/>
              <a:t>Other </a:t>
            </a:r>
            <a:r>
              <a:rPr lang="en-US" sz="1800" dirty="0"/>
              <a:t>lines were flown successfully. </a:t>
            </a:r>
            <a:endParaRPr lang="en-US" sz="1800" dirty="0" smtClean="0"/>
          </a:p>
          <a:p>
            <a:r>
              <a:rPr lang="en-US" sz="1800" dirty="0" smtClean="0"/>
              <a:t>Colorado </a:t>
            </a:r>
            <a:r>
              <a:rPr lang="en-US" sz="1800" dirty="0"/>
              <a:t>lines were skipped and airplane landed in Yellowknife as port of entry into Canada. </a:t>
            </a:r>
            <a:endParaRPr lang="en-US" sz="1800" dirty="0" smtClean="0"/>
          </a:p>
          <a:p>
            <a:r>
              <a:rPr lang="en-US" sz="1800" dirty="0" smtClean="0"/>
              <a:t>Radar </a:t>
            </a:r>
            <a:r>
              <a:rPr lang="en-US" sz="1800" dirty="0"/>
              <a:t>quick look data processing won’t commence until after transit to Fairbanks, as crew has determined offloading-uploading of heavy hardware is not worth the effort during Yellowknife stopover.</a:t>
            </a:r>
            <a:r>
              <a:rPr lang="en-US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687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12 June 2017</a:t>
            </a:r>
            <a:r>
              <a:rPr lang="en-US" dirty="0">
                <a:solidFill>
                  <a:schemeClr val="accent2"/>
                </a:solidFill>
              </a:rPr>
              <a:t>/DOY </a:t>
            </a:r>
            <a:r>
              <a:rPr lang="en-US" dirty="0" smtClean="0">
                <a:solidFill>
                  <a:schemeClr val="accent2"/>
                </a:solidFill>
              </a:rPr>
              <a:t>163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72-Hour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Wednesday 14 June </a:t>
            </a:r>
            <a:r>
              <a:rPr lang="en-US" sz="1800" b="1" dirty="0"/>
              <a:t>2017 (DOY </a:t>
            </a:r>
            <a:r>
              <a:rPr lang="en-US" sz="1800" b="1" dirty="0" smtClean="0"/>
              <a:t>165)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Great Slave Lake/Upper Mackenzie River/Daring Lake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Flight Plan </a:t>
            </a:r>
            <a:r>
              <a:rPr lang="en-US" sz="1800" u="sng" dirty="0" smtClean="0">
                <a:hlinkClick r:id="rId3"/>
              </a:rPr>
              <a:t>https</a:t>
            </a:r>
            <a:r>
              <a:rPr lang="en-US" sz="1800" u="sng" dirty="0">
                <a:hlinkClick r:id="rId3"/>
              </a:rPr>
              <a:t>://uavsar.jpl.nasa.gov/cgi-bin/report.pl?planID=PLAN_1120_v01#summary</a:t>
            </a:r>
          </a:p>
          <a:p>
            <a:pPr marL="285750" indent="-285750" algn="l">
              <a:buFont typeface="Arial"/>
              <a:buChar char="•"/>
            </a:pPr>
            <a:endParaRPr lang="en-US" sz="1800" dirty="0" smtClean="0"/>
          </a:p>
          <a:p>
            <a:pPr algn="l"/>
            <a:r>
              <a:rPr lang="en-US" sz="1800" b="1" dirty="0"/>
              <a:t>Thursday 15 June 2017 (DOY 166):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Yellowknife NT – Fairbanks AK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Friday 16 June 2017 </a:t>
            </a:r>
            <a:r>
              <a:rPr lang="en-US" sz="1800" b="1" dirty="0"/>
              <a:t>(DOY </a:t>
            </a:r>
            <a:r>
              <a:rPr lang="en-US" sz="1800" b="1" dirty="0" smtClean="0"/>
              <a:t>167)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Southwest Alaska</a:t>
            </a:r>
          </a:p>
          <a:p>
            <a:pPr marL="285750" indent="-285750" algn="l">
              <a:buFont typeface="Arial"/>
              <a:buChar char="•"/>
            </a:pPr>
            <a:endParaRPr lang="en-US" sz="1800" dirty="0"/>
          </a:p>
          <a:p>
            <a:pPr algn="l"/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2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6625" y="1072098"/>
            <a:ext cx="206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Stevens Village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3198" y="2912368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Beaver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5368" y="4208512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NASA 502 and UAVSAR team make their way from Palmdale over the Peace-Athabasca Delta and Slave River to Yellowknife</a:t>
            </a:r>
            <a:endParaRPr lang="en-US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13 June 2017/DOY 164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Palmdale – Yellowknife Transit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7016" y="4928592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Kotzebue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SC_11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872" y="968151"/>
            <a:ext cx="4572000" cy="3046810"/>
          </a:xfrm>
          <a:prstGeom prst="rect">
            <a:avLst/>
          </a:prstGeom>
        </p:spPr>
      </p:pic>
      <p:pic>
        <p:nvPicPr>
          <p:cNvPr id="5" name="Picture 4" descr="DSC_111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92" y="962327"/>
            <a:ext cx="3773373" cy="2514600"/>
          </a:xfrm>
          <a:prstGeom prst="rect">
            <a:avLst/>
          </a:prstGeom>
        </p:spPr>
      </p:pic>
      <p:pic>
        <p:nvPicPr>
          <p:cNvPr id="8" name="Picture 7" descr="DSC_112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78" y="3494112"/>
            <a:ext cx="377337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6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6625" y="1072098"/>
            <a:ext cx="206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Stevens Village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3198" y="2912368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Beaver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28" y="515681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NASA 502 and UAVSAR team make their way from Palmdale over the Peace-Athabasca Delta and Slave River to Yellowknife</a:t>
            </a:r>
            <a:endParaRPr lang="en-US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13 June 2017/DOY 164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Palmdale – Yellowknife Transit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7016" y="4928592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Kotzebue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DSC_11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758"/>
            <a:ext cx="8686800" cy="5788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7265" y="104056"/>
            <a:ext cx="6214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The Peace-Athabasca Delta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8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6625" y="1072098"/>
            <a:ext cx="206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Stevens Village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3198" y="2912368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Beaver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13 June 2017/DOY 164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Palmdale – Yellowknife Transit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7016" y="4928592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Kotzebue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SC_11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758"/>
            <a:ext cx="8686800" cy="5788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7265" y="32048"/>
            <a:ext cx="6214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The Peace-Athabasca Delta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7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-06-13 - Flight Plan detail - Screen Shot 2017-06-25 at 18.47.43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4561" y="2050504"/>
            <a:ext cx="3387271" cy="38862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13 June 2017/DOY 164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Palmdale – Yellowknife Transit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Flight Plan 1142 v02, Report 17063: Yellowknife NT (CYZF) – CYZF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</a:rPr>
              <a:t>https://</a:t>
            </a:r>
            <a:r>
              <a:rPr lang="en-US" sz="1800" dirty="0" err="1">
                <a:solidFill>
                  <a:srgbClr val="0000FF"/>
                </a:solidFill>
              </a:rPr>
              <a:t>uavsar.jpl.nasa.gov</a:t>
            </a:r>
            <a:r>
              <a:rPr lang="en-US" sz="1800" dirty="0">
                <a:solidFill>
                  <a:srgbClr val="0000FF"/>
                </a:solidFill>
              </a:rPr>
              <a:t>/</a:t>
            </a:r>
            <a:r>
              <a:rPr lang="en-US" sz="1800" dirty="0" err="1">
                <a:solidFill>
                  <a:srgbClr val="0000FF"/>
                </a:solidFill>
              </a:rPr>
              <a:t>cgi</a:t>
            </a:r>
            <a:r>
              <a:rPr lang="en-US" sz="1800" dirty="0">
                <a:solidFill>
                  <a:srgbClr val="0000FF"/>
                </a:solidFill>
              </a:rPr>
              <a:t>-bin/</a:t>
            </a:r>
            <a:r>
              <a:rPr lang="en-US" sz="1800" dirty="0" err="1">
                <a:solidFill>
                  <a:srgbClr val="0000FF"/>
                </a:solidFill>
              </a:rPr>
              <a:t>report.pl?planID</a:t>
            </a:r>
            <a:r>
              <a:rPr lang="en-US" sz="1800" dirty="0">
                <a:solidFill>
                  <a:srgbClr val="0000FF"/>
                </a:solidFill>
              </a:rPr>
              <a:t>=</a:t>
            </a:r>
            <a:r>
              <a:rPr lang="en-US" sz="1800" dirty="0" smtClean="0">
                <a:solidFill>
                  <a:srgbClr val="0000FF"/>
                </a:solidFill>
              </a:rPr>
              <a:t>PLAN_17063#</a:t>
            </a:r>
            <a:r>
              <a:rPr lang="en-US" sz="1800" dirty="0">
                <a:solidFill>
                  <a:srgbClr val="0000FF"/>
                </a:solidFill>
              </a:rPr>
              <a:t>flightPlan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 bwMode="auto">
          <a:xfrm>
            <a:off x="22920" y="1904256"/>
            <a:ext cx="352839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4572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2pPr>
            <a:lvl3pPr marL="68897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3pPr>
            <a:lvl4pPr marL="974725" indent="-2143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4pPr>
            <a:lvl5pPr marL="1203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5pPr>
            <a:lvl6pPr marL="23971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6pPr>
            <a:lvl7pPr marL="2854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7pPr>
            <a:lvl8pPr marL="33115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8pPr>
            <a:lvl9pPr marL="37687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b="1" dirty="0" smtClean="0">
                <a:latin typeface="Arial" charset="0"/>
                <a:ea typeface="Calibri" charset="0"/>
              </a:rPr>
              <a:t>Data Acquisitions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1, ID </a:t>
            </a:r>
            <a:r>
              <a:rPr lang="en-US" sz="1600" dirty="0" smtClean="0"/>
              <a:t>02111</a:t>
            </a:r>
            <a:r>
              <a:rPr lang="en-US" sz="1600" dirty="0" smtClean="0">
                <a:latin typeface="Arial" charset="0"/>
                <a:ea typeface="Calibri" charset="0"/>
              </a:rPr>
              <a:t>: Fort McMurray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2, ID </a:t>
            </a:r>
            <a:r>
              <a:rPr lang="en-US" sz="1600" dirty="0" smtClean="0"/>
              <a:t>36000</a:t>
            </a:r>
            <a:r>
              <a:rPr lang="en-US" sz="1600" dirty="0" smtClean="0">
                <a:latin typeface="Arial" charset="0"/>
                <a:ea typeface="Calibri" charset="0"/>
              </a:rPr>
              <a:t>: PAD 1</a:t>
            </a:r>
            <a:endParaRPr lang="en-US" sz="1600" dirty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3, ID </a:t>
            </a:r>
            <a:r>
              <a:rPr lang="en-US" sz="1600" dirty="0" smtClean="0"/>
              <a:t>18035</a:t>
            </a:r>
            <a:r>
              <a:rPr lang="en-US" sz="1600" dirty="0" smtClean="0">
                <a:latin typeface="Arial" charset="0"/>
                <a:ea typeface="Calibri" charset="0"/>
              </a:rPr>
              <a:t>: PAD 2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4, ID </a:t>
            </a:r>
            <a:r>
              <a:rPr lang="en-US" sz="1600" dirty="0" smtClean="0"/>
              <a:t>32911</a:t>
            </a:r>
            <a:r>
              <a:rPr lang="en-US" sz="1600" dirty="0" smtClean="0">
                <a:latin typeface="Arial" charset="0"/>
                <a:ea typeface="Calibri" charset="0"/>
              </a:rPr>
              <a:t>: Fort Smith 1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5, ID </a:t>
            </a:r>
            <a:r>
              <a:rPr lang="en-US" sz="1600" dirty="0" smtClean="0"/>
              <a:t>33410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  <a:r>
              <a:rPr lang="en-US" sz="1600" dirty="0">
                <a:latin typeface="Arial" charset="0"/>
                <a:ea typeface="Calibri" charset="0"/>
              </a:rPr>
              <a:t>Fort </a:t>
            </a:r>
            <a:r>
              <a:rPr lang="en-US" sz="1600" dirty="0" smtClean="0">
                <a:latin typeface="Arial" charset="0"/>
                <a:ea typeface="Calibri" charset="0"/>
              </a:rPr>
              <a:t>Smith 2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6, ID </a:t>
            </a:r>
            <a:r>
              <a:rPr lang="en-US" sz="1600" dirty="0" smtClean="0"/>
              <a:t>05530</a:t>
            </a:r>
            <a:r>
              <a:rPr lang="en-US" sz="1600" dirty="0" smtClean="0">
                <a:latin typeface="Arial" charset="0"/>
                <a:ea typeface="Calibri" charset="0"/>
              </a:rPr>
              <a:t>: Fort Resolution 1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7, ID 23404</a:t>
            </a:r>
            <a:r>
              <a:rPr lang="en-US" sz="1600" dirty="0">
                <a:latin typeface="Arial" charset="0"/>
                <a:ea typeface="Calibri" charset="0"/>
              </a:rPr>
              <a:t>: Fort Resolution </a:t>
            </a:r>
            <a:r>
              <a:rPr lang="en-US" sz="1600" dirty="0" smtClean="0">
                <a:latin typeface="Arial" charset="0"/>
                <a:ea typeface="Calibri" charset="0"/>
              </a:rPr>
              <a:t>2</a:t>
            </a:r>
            <a:endParaRPr lang="en-US" sz="1600" dirty="0">
              <a:latin typeface="Arial" charset="0"/>
              <a:ea typeface="Calibr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8192" y="4828195"/>
            <a:ext cx="595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02111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19040" y="3139425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33410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15408" y="1688232"/>
            <a:ext cx="4266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6/13/17 flight plan &amp; acquisition segments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27118" y="3730431"/>
            <a:ext cx="61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36000</a:t>
            </a:r>
          </a:p>
          <a:p>
            <a:r>
              <a:rPr lang="en-US" sz="1200" b="1" dirty="0" smtClean="0"/>
              <a:t>18035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37156" y="3355449"/>
            <a:ext cx="604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32911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31632" y="2522711"/>
            <a:ext cx="61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05530</a:t>
            </a:r>
          </a:p>
          <a:p>
            <a:r>
              <a:rPr lang="en-US" sz="1200" b="1" dirty="0" smtClean="0"/>
              <a:t>23404</a:t>
            </a:r>
          </a:p>
        </p:txBody>
      </p:sp>
    </p:spTree>
    <p:extLst>
      <p:ext uri="{BB962C8B-B14F-4D97-AF65-F5344CB8AC3E}">
        <p14:creationId xmlns:p14="http://schemas.microsoft.com/office/powerpoint/2010/main" val="89530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6-14 at 08.30.20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4614" y="1893912"/>
            <a:ext cx="2176978" cy="4114800"/>
          </a:xfrm>
          <a:prstGeom prst="rect">
            <a:avLst/>
          </a:prstGeom>
        </p:spPr>
      </p:pic>
      <p:pic>
        <p:nvPicPr>
          <p:cNvPr id="22" name="Picture 21" descr="Screen Shot 2017-06-14 at 08.30.20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1298" y="1893912"/>
            <a:ext cx="2420574" cy="41148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13 June 2017/DOY 164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Palmdale – Yellowknife Transit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Flight Plan 1134 v02, Rep 17062: Palmdale (AFRC) – Yellowknife (CYZF)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</a:rPr>
              <a:t>https://</a:t>
            </a:r>
            <a:r>
              <a:rPr lang="en-US" sz="1800" dirty="0" err="1">
                <a:solidFill>
                  <a:srgbClr val="0000FF"/>
                </a:solidFill>
              </a:rPr>
              <a:t>uavsar.jpl.nasa.gov</a:t>
            </a:r>
            <a:r>
              <a:rPr lang="en-US" sz="1800" dirty="0">
                <a:solidFill>
                  <a:srgbClr val="0000FF"/>
                </a:solidFill>
              </a:rPr>
              <a:t>/</a:t>
            </a:r>
            <a:r>
              <a:rPr lang="en-US" sz="1800" dirty="0" err="1">
                <a:solidFill>
                  <a:srgbClr val="0000FF"/>
                </a:solidFill>
              </a:rPr>
              <a:t>cgi</a:t>
            </a:r>
            <a:r>
              <a:rPr lang="en-US" sz="1800" dirty="0">
                <a:solidFill>
                  <a:srgbClr val="0000FF"/>
                </a:solidFill>
              </a:rPr>
              <a:t>-bin/</a:t>
            </a:r>
            <a:r>
              <a:rPr lang="en-US" sz="1800" dirty="0" err="1">
                <a:solidFill>
                  <a:srgbClr val="0000FF"/>
                </a:solidFill>
              </a:rPr>
              <a:t>report.pl?planID</a:t>
            </a:r>
            <a:r>
              <a:rPr lang="en-US" sz="1800" dirty="0">
                <a:solidFill>
                  <a:srgbClr val="0000FF"/>
                </a:solidFill>
              </a:rPr>
              <a:t>=</a:t>
            </a:r>
            <a:r>
              <a:rPr lang="en-US" sz="1800" dirty="0" smtClean="0">
                <a:solidFill>
                  <a:srgbClr val="0000FF"/>
                </a:solidFill>
              </a:rPr>
              <a:t>PLAN_17062#</a:t>
            </a:r>
            <a:r>
              <a:rPr lang="en-US" sz="1800" dirty="0">
                <a:solidFill>
                  <a:srgbClr val="0000FF"/>
                </a:solidFill>
              </a:rPr>
              <a:t>flightPlan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2304" y="1544216"/>
            <a:ext cx="4669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6/13/17 As-flown lines &amp; acquisition segments</a:t>
            </a:r>
            <a:endParaRPr lang="en-US" sz="1600" b="1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063480" y="1976264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ight Arrow 23"/>
          <p:cNvSpPr/>
          <p:nvPr/>
        </p:nvSpPr>
        <p:spPr bwMode="auto">
          <a:xfrm>
            <a:off x="5711552" y="2336304"/>
            <a:ext cx="936104" cy="504056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30622" y="1976264"/>
            <a:ext cx="864096" cy="122413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26" name="Content Placeholder 11"/>
          <p:cNvSpPr txBox="1">
            <a:spLocks/>
          </p:cNvSpPr>
          <p:nvPr/>
        </p:nvSpPr>
        <p:spPr bwMode="auto">
          <a:xfrm>
            <a:off x="22920" y="1904256"/>
            <a:ext cx="352839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4572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2pPr>
            <a:lvl3pPr marL="68897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3pPr>
            <a:lvl4pPr marL="974725" indent="-2143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4pPr>
            <a:lvl5pPr marL="1203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5pPr>
            <a:lvl6pPr marL="23971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6pPr>
            <a:lvl7pPr marL="2854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7pPr>
            <a:lvl8pPr marL="33115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8pPr>
            <a:lvl9pPr marL="37687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b="1" dirty="0" smtClean="0">
                <a:latin typeface="Arial" charset="0"/>
                <a:ea typeface="Calibri" charset="0"/>
              </a:rPr>
              <a:t>Data Acquisitions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1, ID </a:t>
            </a:r>
            <a:r>
              <a:rPr lang="en-US" sz="1600" dirty="0" smtClean="0"/>
              <a:t>02111</a:t>
            </a:r>
            <a:r>
              <a:rPr lang="en-US" sz="1600" dirty="0" smtClean="0">
                <a:latin typeface="Arial" charset="0"/>
                <a:ea typeface="Calibri" charset="0"/>
              </a:rPr>
              <a:t>: Fort McMurray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2, ID </a:t>
            </a:r>
            <a:r>
              <a:rPr lang="en-US" sz="1600" dirty="0" smtClean="0"/>
              <a:t>36000</a:t>
            </a:r>
            <a:r>
              <a:rPr lang="en-US" sz="1600" dirty="0" smtClean="0">
                <a:latin typeface="Arial" charset="0"/>
                <a:ea typeface="Calibri" charset="0"/>
              </a:rPr>
              <a:t>: PAD 1</a:t>
            </a:r>
            <a:endParaRPr lang="en-US" sz="1600" dirty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3, ID </a:t>
            </a:r>
            <a:r>
              <a:rPr lang="en-US" sz="1600" dirty="0" smtClean="0"/>
              <a:t>18035</a:t>
            </a:r>
            <a:r>
              <a:rPr lang="en-US" sz="1600" dirty="0" smtClean="0">
                <a:latin typeface="Arial" charset="0"/>
                <a:ea typeface="Calibri" charset="0"/>
              </a:rPr>
              <a:t>: PAD 2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4, ID </a:t>
            </a:r>
            <a:r>
              <a:rPr lang="en-US" sz="1600" dirty="0" smtClean="0"/>
              <a:t>32911</a:t>
            </a:r>
            <a:r>
              <a:rPr lang="en-US" sz="1600" dirty="0" smtClean="0">
                <a:latin typeface="Arial" charset="0"/>
                <a:ea typeface="Calibri" charset="0"/>
              </a:rPr>
              <a:t>: Fort Smith 1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5, ID </a:t>
            </a:r>
            <a:r>
              <a:rPr lang="en-US" sz="1600" dirty="0" smtClean="0"/>
              <a:t>33410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  <a:r>
              <a:rPr lang="en-US" sz="1600" dirty="0">
                <a:latin typeface="Arial" charset="0"/>
                <a:ea typeface="Calibri" charset="0"/>
              </a:rPr>
              <a:t>Fort </a:t>
            </a:r>
            <a:r>
              <a:rPr lang="en-US" sz="1600" dirty="0" smtClean="0">
                <a:latin typeface="Arial" charset="0"/>
                <a:ea typeface="Calibri" charset="0"/>
              </a:rPr>
              <a:t>Smith 2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6, ID </a:t>
            </a:r>
            <a:r>
              <a:rPr lang="en-US" sz="1600" dirty="0" smtClean="0"/>
              <a:t>05530</a:t>
            </a:r>
            <a:r>
              <a:rPr lang="en-US" sz="1600" dirty="0" smtClean="0">
                <a:latin typeface="Arial" charset="0"/>
                <a:ea typeface="Calibri" charset="0"/>
              </a:rPr>
              <a:t>: Fort Resolution 1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7, ID 23404</a:t>
            </a:r>
            <a:r>
              <a:rPr lang="en-US" sz="1600" dirty="0">
                <a:latin typeface="Arial" charset="0"/>
                <a:ea typeface="Calibri" charset="0"/>
              </a:rPr>
              <a:t>: Fort Resolution </a:t>
            </a:r>
            <a:r>
              <a:rPr lang="en-US" sz="1600" dirty="0" smtClean="0">
                <a:latin typeface="Arial" charset="0"/>
                <a:ea typeface="Calibri" charset="0"/>
              </a:rPr>
              <a:t>2</a:t>
            </a:r>
            <a:endParaRPr lang="en-US" sz="1600" dirty="0">
              <a:latin typeface="Arial" charset="0"/>
              <a:ea typeface="Calibri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3720" y="5371673"/>
            <a:ext cx="595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02111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809614" y="3211433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33410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043175" y="4178895"/>
            <a:ext cx="61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36000</a:t>
            </a:r>
          </a:p>
          <a:p>
            <a:r>
              <a:rPr lang="en-US" sz="1200" b="1" dirty="0" smtClean="0"/>
              <a:t>18035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99738" y="3571473"/>
            <a:ext cx="604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32911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511752" y="2480320"/>
            <a:ext cx="61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05530</a:t>
            </a:r>
          </a:p>
          <a:p>
            <a:r>
              <a:rPr lang="en-US" sz="1200" b="1" dirty="0" smtClean="0"/>
              <a:t>23404</a:t>
            </a:r>
          </a:p>
        </p:txBody>
      </p:sp>
    </p:spTree>
    <p:extLst>
      <p:ext uri="{BB962C8B-B14F-4D97-AF65-F5344CB8AC3E}">
        <p14:creationId xmlns:p14="http://schemas.microsoft.com/office/powerpoint/2010/main" val="296417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2080590388</TotalTime>
  <Words>776</Words>
  <Application>Microsoft Macintosh PowerPoint</Application>
  <PresentationFormat>Custom</PresentationFormat>
  <Paragraphs>135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Photo Editor Photo</vt:lpstr>
      <vt:lpstr>PowerPoint Presentation</vt:lpstr>
      <vt:lpstr>13 June 2017/DOY 164 Palmdale – Yellowknife Transit</vt:lpstr>
      <vt:lpstr>13 June 2017/DOY 164 Palmdale – Yellowknife Transit</vt:lpstr>
      <vt:lpstr>12 June 2017/DOY 163  72-Hour Look Ahead</vt:lpstr>
      <vt:lpstr>13 June 2017/DOY 164 Palmdale – Yellowknife Transit</vt:lpstr>
      <vt:lpstr>13 June 2017/DOY 164 Palmdale – Yellowknife Transit</vt:lpstr>
      <vt:lpstr>13 June 2017/DOY 164 Palmdale – Yellowknife Transit</vt:lpstr>
      <vt:lpstr>13 June 2017/DOY 164 Palmdale – Yellowknife Transit</vt:lpstr>
      <vt:lpstr>13 June 2017/DOY 164 Palmdale – Yellowknife Transit</vt:lpstr>
      <vt:lpstr>13 June 2017/DOY 164 Palmdale – Yellowknife Transit</vt:lpstr>
      <vt:lpstr>13 June 2017/DOY 164 Palmdale – Yellowknife Transit</vt:lpstr>
      <vt:lpstr>13 June 2017/DOY 164 Palmdale – Yellowknife Transit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Leanne Kendig</cp:lastModifiedBy>
  <cp:revision>3470</cp:revision>
  <cp:lastPrinted>2012-09-27T19:06:18Z</cp:lastPrinted>
  <dcterms:created xsi:type="dcterms:W3CDTF">2011-01-14T21:06:41Z</dcterms:created>
  <dcterms:modified xsi:type="dcterms:W3CDTF">2017-06-27T12:56:55Z</dcterms:modified>
</cp:coreProperties>
</file>